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media/image51.png" ContentType="image/png"/>
  <Override PartName="/ppt/media/image9.jpeg" ContentType="image/jpeg"/>
  <Override PartName="/ppt/media/image53.jpeg" ContentType="image/jpeg"/>
  <Override PartName="/ppt/media/image1.jpeg" ContentType="image/jpeg"/>
  <Override PartName="/ppt/media/image38.png" ContentType="image/png"/>
  <Override PartName="/ppt/media/image2.jpeg" ContentType="image/jpeg"/>
  <Override PartName="/ppt/media/image3.jpeg" ContentType="image/jpeg"/>
  <Override PartName="/ppt/media/image58.png" ContentType="image/png"/>
  <Override PartName="/ppt/media/image56.jpeg" ContentType="image/jpeg"/>
  <Override PartName="/ppt/media/image4.jpeg" ContentType="image/jpeg"/>
  <Override PartName="/ppt/media/image5.jpeg" ContentType="image/jpeg"/>
  <Override PartName="/ppt/media/image21.png" ContentType="image/png"/>
  <Override PartName="/ppt/media/image6.jpeg" ContentType="image/jpeg"/>
  <Override PartName="/ppt/media/image31.png" ContentType="image/png"/>
  <Override PartName="/ppt/media/image7.jpeg" ContentType="image/jpeg"/>
  <Override PartName="/ppt/media/image41.png" ContentType="image/png"/>
  <Override PartName="/ppt/media/image8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9.png" ContentType="image/png"/>
  <Override PartName="/ppt/media/image13.jpeg" ContentType="image/jpeg"/>
  <Override PartName="/ppt/media/image14.jpeg" ContentType="image/jpeg"/>
  <Override PartName="/ppt/media/image39.png" ContentType="image/png"/>
  <Override PartName="/ppt/media/image15.jpeg" ContentType="image/jpeg"/>
  <Override PartName="/ppt/media/image49.png" ContentType="image/png"/>
  <Override PartName="/ppt/media/image16.jpeg" ContentType="image/jpeg"/>
  <Override PartName="/ppt/media/image59.png" ContentType="image/png"/>
  <Override PartName="/ppt/media/image17.jpeg" ContentType="image/jpeg"/>
  <Override PartName="/ppt/media/image22.jpeg" ContentType="image/jpeg"/>
  <Override PartName="/ppt/media/image18.gif" ContentType="image/gif"/>
  <Override PartName="/ppt/media/image20.png" ContentType="image/png"/>
  <Override PartName="/ppt/media/image23.png" ContentType="image/png"/>
  <Override PartName="/ppt/media/image24.png" ContentType="image/png"/>
  <Override PartName="/ppt/media/image36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57.png" ContentType="image/png"/>
  <Override PartName="/ppt/media/image28.jpeg" ContentType="image/jpeg"/>
  <Override PartName="/ppt/media/image29.jpeg" ContentType="image/jpeg"/>
  <Override PartName="/ppt/media/image30.png" ContentType="image/png"/>
  <Override PartName="/ppt/media/image32.png" ContentType="image/png"/>
  <Override PartName="/ppt/media/image48.jpeg" ContentType="image/jpeg"/>
  <Override PartName="/ppt/media/image33.png" ContentType="image/png"/>
  <Override PartName="/ppt/media/image34.png" ContentType="image/png"/>
  <Override PartName="/ppt/media/image35.jpeg" ContentType="image/jpeg"/>
  <Override PartName="/ppt/media/image37.jpeg" ContentType="image/jpeg"/>
  <Override PartName="/ppt/media/image42.jpeg" ContentType="image/jpeg"/>
  <Override PartName="/ppt/media/image40.png" ContentType="image/png"/>
  <Override PartName="/ppt/media/image43.jpeg" ContentType="image/jpe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50.jpeg" ContentType="image/jpeg"/>
  <Override PartName="/ppt/media/image52.png" ContentType="image/png"/>
  <Override PartName="/ppt/media/image54.png" ContentType="image/png"/>
  <Override PartName="/ppt/media/image55.png" ContentType="image/png"/>
  <Override PartName="/ppt/media/image60.jpeg" ContentType="image/jpeg"/>
  <Override PartName="/ppt/media/image61.png" ContentType="image/png"/>
  <Override PartName="/ppt/media/image62.png" ContentType="image/png"/>
  <Override PartName="/ppt/media/image6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0096500" cy="7556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720" y="301320"/>
            <a:ext cx="908640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720" y="1767960"/>
            <a:ext cx="90864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720" y="4057200"/>
            <a:ext cx="90864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720" y="301320"/>
            <a:ext cx="908640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720" y="1767960"/>
            <a:ext cx="44341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60960" y="1767960"/>
            <a:ext cx="44341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720" y="4057200"/>
            <a:ext cx="44341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60960" y="4057200"/>
            <a:ext cx="44341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720" y="301320"/>
            <a:ext cx="908640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720" y="1767960"/>
            <a:ext cx="29257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6960" y="1767960"/>
            <a:ext cx="29257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49560" y="1767960"/>
            <a:ext cx="29257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720" y="4057200"/>
            <a:ext cx="29257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6960" y="4057200"/>
            <a:ext cx="29257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49560" y="4057200"/>
            <a:ext cx="29257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720" y="301320"/>
            <a:ext cx="908640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720" y="1767960"/>
            <a:ext cx="9086400" cy="438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720" y="301320"/>
            <a:ext cx="908640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720" y="1767960"/>
            <a:ext cx="90864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720" y="301320"/>
            <a:ext cx="908640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720" y="1767960"/>
            <a:ext cx="443412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60960" y="1767960"/>
            <a:ext cx="443412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720" y="301320"/>
            <a:ext cx="908640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720" y="301320"/>
            <a:ext cx="9086400" cy="584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720" y="301320"/>
            <a:ext cx="908640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720" y="1767960"/>
            <a:ext cx="44341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60960" y="1767960"/>
            <a:ext cx="443412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720" y="4057200"/>
            <a:ext cx="44341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720" y="301320"/>
            <a:ext cx="908640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720" y="1767960"/>
            <a:ext cx="443412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60960" y="1767960"/>
            <a:ext cx="44341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60960" y="4057200"/>
            <a:ext cx="44341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720" y="301320"/>
            <a:ext cx="908640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720" y="1767960"/>
            <a:ext cx="44341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60960" y="1767960"/>
            <a:ext cx="443412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720" y="4057200"/>
            <a:ext cx="90864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1456560"/>
            <a:ext cx="10057320" cy="360"/>
          </a:xfrm>
          <a:custGeom>
            <a:avLst/>
            <a:gdLst/>
            <a:ahLst/>
            <a:rect l="l" t="t" r="r" b="b"/>
            <a:pathLst>
              <a:path w="10058400" h="0">
                <a:moveTo>
                  <a:pt x="0" y="0"/>
                </a:moveTo>
                <a:lnTo>
                  <a:pt x="1005840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720" y="301320"/>
            <a:ext cx="908640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720" y="1767960"/>
            <a:ext cx="90864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iYPJLRVrC18" TargetMode="Externa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gif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jpeg"/><Relationship Id="rId4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5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hyperlink" Target="http://alexdp.free.fr/violetumleditor/page.php" TargetMode="External"/><Relationship Id="rId3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jpe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hyperlink" Target="http://nclass.sourceforge.net/" TargetMode="External"/><Relationship Id="rId3" Type="http://schemas.openxmlformats.org/officeDocument/2006/relationships/hyperlink" Target="http://people.cs.ksu.edu/~schmidt/501s13/Lectures/VSnotesS.html#0.1" TargetMode="External"/><Relationship Id="rId4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jpeg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hyperlink" Target="https://www.recreationalflying.com/tutorials/groundschool/index.html" TargetMode="External"/><Relationship Id="rId3" Type="http://schemas.openxmlformats.org/officeDocument/2006/relationships/hyperlink" Target="https://www.grc.nasa.gov/www/k-12/airplane/forces.html" TargetMode="External"/><Relationship Id="rId4" Type="http://schemas.openxmlformats.org/officeDocument/2006/relationships/hyperlink" Target="https://www.grc.nasa.gov/www/k-12/VirtualAero/BottleRocket/airplane/forces.html" TargetMode="External"/><Relationship Id="rId5" Type="http://schemas.openxmlformats.org/officeDocument/2006/relationships/hyperlink" Target="https://www.grc.nasa.gov/www/k-12/UEET/StudentSite/dynamicsofflight.html" TargetMode="External"/><Relationship Id="rId6" Type="http://schemas.openxmlformats.org/officeDocument/2006/relationships/hyperlink" Target="http://jeb.biologists.org/content/218/5/653" TargetMode="External"/><Relationship Id="rId7" Type="http://schemas.openxmlformats.org/officeDocument/2006/relationships/hyperlink" Target="http://heli-air.net/2016/02/08/the-ideal-aerofoil/" TargetMode="External"/><Relationship Id="rId8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jpe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490320" y="577800"/>
            <a:ext cx="911484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MO</a:t>
            </a:r>
            <a:r>
              <a:rPr b="1" lang="en-US" sz="4000" spc="-7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1" lang="en-US" sz="4000" spc="-4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1" lang="en-US" sz="4000" spc="-24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NG</a:t>
            </a:r>
            <a:r>
              <a:rPr b="1" lang="en-US" sz="4000" spc="-4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PHY</a:t>
            </a:r>
            <a:r>
              <a:rPr b="1" lang="en-US" sz="4000" spc="-4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1" lang="en-US" sz="4000" spc="-7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CAL</a:t>
            </a:r>
            <a:r>
              <a:rPr b="1" lang="en-US" sz="4000" spc="-162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SYS</a:t>
            </a:r>
            <a:r>
              <a:rPr b="1" lang="en-US" sz="4000" spc="-24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1" lang="en-US" sz="4000" spc="-4" strike="noStrike">
                <a:solidFill>
                  <a:srgbClr val="000000"/>
                </a:solidFill>
                <a:latin typeface="Arial"/>
                <a:ea typeface="DejaVu Sans"/>
              </a:rPr>
              <a:t>MS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0" name="CustomShape 2"/>
          <p:cNvSpPr/>
          <p:nvPr/>
        </p:nvSpPr>
        <p:spPr>
          <a:xfrm>
            <a:off x="324000" y="1683720"/>
            <a:ext cx="915300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440" algn="ctr">
              <a:lnSpc>
                <a:spcPct val="100000"/>
              </a:lnSpc>
              <a:spcBef>
                <a:spcPts val="2276"/>
              </a:spcBef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Programming Simulations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41" name="Picture 5" descr=""/>
          <p:cNvPicPr/>
          <p:nvPr/>
        </p:nvPicPr>
        <p:blipFill>
          <a:blip r:embed="rId1"/>
          <a:stretch/>
        </p:blipFill>
        <p:spPr>
          <a:xfrm>
            <a:off x="1924200" y="2863800"/>
            <a:ext cx="6247440" cy="441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247680" y="641880"/>
            <a:ext cx="10438200" cy="116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HISTORY - Scientific Background for Physics of Flight </a:t>
            </a:r>
            <a:br/>
            <a:endParaRPr b="0" lang="en-US" sz="3200" spc="-1" strike="noStrike">
              <a:latin typeface="Arial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415440" y="2348280"/>
            <a:ext cx="926496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508320" y="2066400"/>
            <a:ext cx="7545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Mathematical analysis , Wind tunnel experimentations , Computer simulations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3" name="Picture 6" descr=""/>
          <p:cNvPicPr/>
          <p:nvPr/>
        </p:nvPicPr>
        <p:blipFill>
          <a:blip r:embed="rId1"/>
          <a:stretch/>
        </p:blipFill>
        <p:spPr>
          <a:xfrm>
            <a:off x="628560" y="3091320"/>
            <a:ext cx="3967200" cy="2975400"/>
          </a:xfrm>
          <a:prstGeom prst="rect">
            <a:avLst/>
          </a:prstGeom>
          <a:ln>
            <a:noFill/>
          </a:ln>
        </p:spPr>
      </p:pic>
      <p:pic>
        <p:nvPicPr>
          <p:cNvPr id="74" name="Picture 8" descr=""/>
          <p:cNvPicPr/>
          <p:nvPr/>
        </p:nvPicPr>
        <p:blipFill>
          <a:blip r:embed="rId2"/>
          <a:stretch/>
        </p:blipFill>
        <p:spPr>
          <a:xfrm>
            <a:off x="5698440" y="3091320"/>
            <a:ext cx="3768480" cy="310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490320" y="641880"/>
            <a:ext cx="911484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VR – ”BIRDLY”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464760" y="1675080"/>
            <a:ext cx="91404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Simulation experience of a bird-like flight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Somniacs together with Zurich University of Art and Design 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flying simulator “Birdly”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1"/>
              </a:rPr>
              <a:t>https://www.youtube.com/watch?v=iYPJLRVrC18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77" name="Picture 5" descr=""/>
          <p:cNvPicPr/>
          <p:nvPr/>
        </p:nvPicPr>
        <p:blipFill>
          <a:blip r:embed="rId2"/>
          <a:stretch/>
        </p:blipFill>
        <p:spPr>
          <a:xfrm>
            <a:off x="3346920" y="2875320"/>
            <a:ext cx="5885280" cy="418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490320" y="641880"/>
            <a:ext cx="911484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BATS – flight shortly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79" name="Picture 7" descr=""/>
          <p:cNvPicPr/>
          <p:nvPr/>
        </p:nvPicPr>
        <p:blipFill>
          <a:blip r:embed="rId1"/>
          <a:stretch/>
        </p:blipFill>
        <p:spPr>
          <a:xfrm>
            <a:off x="4477320" y="2558880"/>
            <a:ext cx="5127840" cy="3262680"/>
          </a:xfrm>
          <a:prstGeom prst="rect">
            <a:avLst/>
          </a:prstGeom>
          <a:ln>
            <a:noFill/>
          </a:ln>
        </p:spPr>
      </p:pic>
      <p:sp>
        <p:nvSpPr>
          <p:cNvPr id="80" name="CustomShape 2"/>
          <p:cNvSpPr/>
          <p:nvPr/>
        </p:nvSpPr>
        <p:spPr>
          <a:xfrm>
            <a:off x="490320" y="1873080"/>
            <a:ext cx="3985920" cy="58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Their flying cycle consists of upstroke and downstroke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main goal of flight is to minimize physical forces of Gravity during the upstroke and maximize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air-displacement during the downstroke.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Bats do have both day- and nighttime visions (black and white gamma).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Details of objects are missing in their visual system.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Their size and the wingspan influence the flying gait – bigger bats fly faster than the smaller ones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They use echolocation for orientation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490320" y="641880"/>
            <a:ext cx="911484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BATS – flight shortly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581760" y="2078280"/>
            <a:ext cx="9513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83" name="Picture 3" descr=""/>
          <p:cNvPicPr/>
          <p:nvPr/>
        </p:nvPicPr>
        <p:blipFill>
          <a:blip r:embed="rId1"/>
          <a:stretch/>
        </p:blipFill>
        <p:spPr>
          <a:xfrm>
            <a:off x="1771560" y="1568520"/>
            <a:ext cx="6383160" cy="589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90320" y="641880"/>
            <a:ext cx="911484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AERODYNAMICS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5" name="Picture 4" descr=""/>
          <p:cNvPicPr/>
          <p:nvPr/>
        </p:nvPicPr>
        <p:blipFill>
          <a:blip r:embed="rId1"/>
          <a:stretch/>
        </p:blipFill>
        <p:spPr>
          <a:xfrm>
            <a:off x="4890240" y="1949400"/>
            <a:ext cx="4746960" cy="3838680"/>
          </a:xfrm>
          <a:prstGeom prst="rect">
            <a:avLst/>
          </a:prstGeom>
          <a:ln>
            <a:noFill/>
          </a:ln>
        </p:spPr>
      </p:pic>
      <p:pic>
        <p:nvPicPr>
          <p:cNvPr id="86" name="Picture 8" descr=""/>
          <p:cNvPicPr/>
          <p:nvPr/>
        </p:nvPicPr>
        <p:blipFill>
          <a:blip r:embed="rId2"/>
          <a:stretch/>
        </p:blipFill>
        <p:spPr>
          <a:xfrm>
            <a:off x="324000" y="1949400"/>
            <a:ext cx="4170960" cy="3853440"/>
          </a:xfrm>
          <a:prstGeom prst="rect">
            <a:avLst/>
          </a:prstGeom>
          <a:ln>
            <a:noFill/>
          </a:ln>
        </p:spPr>
      </p:pic>
      <p:sp>
        <p:nvSpPr>
          <p:cNvPr id="87" name="CustomShape 2"/>
          <p:cNvSpPr/>
          <p:nvPr/>
        </p:nvSpPr>
        <p:spPr>
          <a:xfrm>
            <a:off x="344160" y="5938200"/>
            <a:ext cx="4182480" cy="146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Forces influencing the flying body in the air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First Law of Motion !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Planes stay in the air as there´s no Netto-Force influencing them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if there´s no Netto-Force the object at rest stays at rest and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an object at motion stays that way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4950360" y="5938200"/>
            <a:ext cx="4944600" cy="100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Having air molecules pushing the plain up is the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crucial part of flying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Air speed over the top wing has to be faster than below wing </a:t>
            </a:r>
            <a:r>
              <a:rPr b="0" lang="en-US" sz="12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air pressure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on top will be lower than at the bottom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90320" y="641880"/>
            <a:ext cx="911484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AERODYNAMICS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0" y="1456560"/>
            <a:ext cx="10057320" cy="360"/>
          </a:xfrm>
          <a:custGeom>
            <a:avLst/>
            <a:gdLst/>
            <a:ahLst/>
            <a:rect l="l" t="t" r="r" b="b"/>
            <a:pathLst>
              <a:path w="10058400" h="0">
                <a:moveTo>
                  <a:pt x="0" y="0"/>
                </a:moveTo>
                <a:lnTo>
                  <a:pt x="1005840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3"/>
          <p:cNvSpPr/>
          <p:nvPr/>
        </p:nvSpPr>
        <p:spPr>
          <a:xfrm>
            <a:off x="649440" y="1995120"/>
            <a:ext cx="77364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Newton´s 2nd and 3d laws of motion explain the basic principals of aerodynamics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92" name="Picture 8" descr=""/>
          <p:cNvPicPr/>
          <p:nvPr/>
        </p:nvPicPr>
        <p:blipFill>
          <a:blip r:embed="rId1"/>
          <a:stretch/>
        </p:blipFill>
        <p:spPr>
          <a:xfrm>
            <a:off x="2003760" y="2565720"/>
            <a:ext cx="6243840" cy="468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490320" y="641880"/>
            <a:ext cx="911484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AERODYNAMICS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490320" y="1739520"/>
            <a:ext cx="7761240" cy="928440"/>
          </a:xfrm>
          <a:prstGeom prst="rect">
            <a:avLst/>
          </a:prstGeom>
          <a:blipFill rotWithShape="0">
            <a:blip r:embed="rId1"/>
            <a:stretch>
              <a:fillRect l="-644" t="-2605" r="0" b="-802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461160" y="3017520"/>
            <a:ext cx="9048240" cy="800280"/>
          </a:xfrm>
          <a:prstGeom prst="rect">
            <a:avLst/>
          </a:prstGeom>
          <a:blipFill rotWithShape="0">
            <a:blip r:embed="rId2"/>
            <a:stretch>
              <a:fillRect l="-549" t="-3016" r="0" b="-301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490320" y="4159080"/>
            <a:ext cx="9432360" cy="754920"/>
          </a:xfrm>
          <a:prstGeom prst="rect">
            <a:avLst/>
          </a:prstGeom>
          <a:blipFill rotWithShape="0">
            <a:blip r:embed="rId3"/>
            <a:stretch>
              <a:fillRect l="-527" t="-3225" r="0" b="-988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7" name="Picture 10" descr=""/>
          <p:cNvPicPr/>
          <p:nvPr/>
        </p:nvPicPr>
        <p:blipFill>
          <a:blip r:embed="rId4"/>
          <a:stretch/>
        </p:blipFill>
        <p:spPr>
          <a:xfrm>
            <a:off x="171360" y="5022720"/>
            <a:ext cx="2589840" cy="2171880"/>
          </a:xfrm>
          <a:prstGeom prst="rect">
            <a:avLst/>
          </a:prstGeom>
          <a:ln>
            <a:noFill/>
          </a:ln>
        </p:spPr>
      </p:pic>
      <p:sp>
        <p:nvSpPr>
          <p:cNvPr id="98" name="CustomShape 5"/>
          <p:cNvSpPr/>
          <p:nvPr/>
        </p:nvSpPr>
        <p:spPr>
          <a:xfrm>
            <a:off x="3214440" y="5509080"/>
            <a:ext cx="67060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All the </a:t>
            </a:r>
            <a:r>
              <a:rPr b="1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forces and Moments are vector units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, since they represent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changes of the position of the body in space under the applied forces.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Momentum is applied as soon as the body changes its position in the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space.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90320" y="422640"/>
            <a:ext cx="911484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br/>
            <a:endParaRPr b="0" lang="en-US" sz="40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490320" y="422640"/>
            <a:ext cx="9114840" cy="16545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510480" y="2078280"/>
            <a:ext cx="5362920" cy="1206360"/>
          </a:xfrm>
          <a:prstGeom prst="rect">
            <a:avLst/>
          </a:prstGeom>
          <a:blipFill rotWithShape="0">
            <a:blip r:embed="rId2"/>
            <a:stretch>
              <a:fillRect l="-690" t="-1997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538560" y="3285720"/>
            <a:ext cx="8366040" cy="1916280"/>
          </a:xfrm>
          <a:prstGeom prst="rect">
            <a:avLst/>
          </a:prstGeom>
          <a:blipFill rotWithShape="0">
            <a:blip r:embed="rId3"/>
            <a:stretch>
              <a:fillRect l="-443" t="-1277" r="-294" b="-390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CustomShape 5"/>
          <p:cNvSpPr/>
          <p:nvPr/>
        </p:nvSpPr>
        <p:spPr>
          <a:xfrm>
            <a:off x="573480" y="5683320"/>
            <a:ext cx="90090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larger the object/e.g.bat is, the faster it flies (in order to generate lift required to fly 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Since wings generate lift due to the flow of air over the wing surface, larger wings with low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wingload (the total weight of an aircraft divided by the area of its wing) would have more lift at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any given speed.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490320" y="422640"/>
            <a:ext cx="911484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AERODYNAMICS  </a:t>
            </a:r>
            <a:br/>
            <a:endParaRPr b="0" lang="en-US" sz="40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490320" y="422640"/>
            <a:ext cx="9114840" cy="16545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4572000" y="5029200"/>
            <a:ext cx="5192280" cy="1916280"/>
          </a:xfrm>
          <a:prstGeom prst="rect">
            <a:avLst/>
          </a:prstGeom>
          <a:blipFill rotWithShape="0">
            <a:blip r:embed="rId2"/>
            <a:stretch>
              <a:fillRect l="-714" t="-1277" r="0" b="-459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7" name="Picture 5" descr=""/>
          <p:cNvPicPr/>
          <p:nvPr/>
        </p:nvPicPr>
        <p:blipFill>
          <a:blip r:embed="rId3"/>
          <a:stretch/>
        </p:blipFill>
        <p:spPr>
          <a:xfrm>
            <a:off x="490320" y="4664160"/>
            <a:ext cx="3827880" cy="2780640"/>
          </a:xfrm>
          <a:prstGeom prst="rect">
            <a:avLst/>
          </a:prstGeom>
          <a:ln>
            <a:noFill/>
          </a:ln>
        </p:spPr>
      </p:pic>
      <p:pic>
        <p:nvPicPr>
          <p:cNvPr id="108" name="Picture 8" descr=""/>
          <p:cNvPicPr/>
          <p:nvPr/>
        </p:nvPicPr>
        <p:blipFill>
          <a:blip r:embed="rId4"/>
          <a:stretch/>
        </p:blipFill>
        <p:spPr>
          <a:xfrm>
            <a:off x="490320" y="1599840"/>
            <a:ext cx="8522640" cy="283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90320" y="323280"/>
            <a:ext cx="9114840" cy="97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AERODYNAMICS 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490320" y="323280"/>
            <a:ext cx="9114840" cy="9774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490320" y="1873080"/>
            <a:ext cx="9335160" cy="5354280"/>
          </a:xfrm>
          <a:prstGeom prst="rect">
            <a:avLst/>
          </a:prstGeom>
          <a:blipFill rotWithShape="0">
            <a:blip r:embed="rId2"/>
            <a:stretch>
              <a:fillRect l="-532" t="-457" r="0" b="-93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3371760" y="3016080"/>
            <a:ext cx="2422800" cy="934560"/>
          </a:xfrm>
          <a:prstGeom prst="rect">
            <a:avLst/>
          </a:prstGeom>
          <a:blipFill rotWithShape="0">
            <a:blip r:embed="rId3"/>
            <a:stretch>
              <a:fillRect l="-2051" t="-2616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490320" y="641880"/>
            <a:ext cx="911484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4400" spc="-4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UT</a:t>
            </a:r>
            <a:r>
              <a:rPr b="0" lang="en-US" sz="4400" spc="-18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600120" y="1766160"/>
            <a:ext cx="6961680" cy="281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14280" indent="-3006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800" spc="-327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oday</a:t>
            </a:r>
            <a:r>
              <a:rPr b="0" lang="en-US" sz="2800" spc="-7" strike="noStrike">
                <a:solidFill>
                  <a:srgbClr val="000000"/>
                </a:solidFill>
                <a:latin typeface="Arial"/>
                <a:ea typeface="DejaVu Sans"/>
              </a:rPr>
              <a:t>'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2800" spc="-10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top</a:t>
            </a:r>
            <a:r>
              <a:rPr b="0" lang="en-US" sz="2800" spc="-7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cs:</a:t>
            </a:r>
            <a:endParaRPr b="0" lang="en-US" sz="2800" spc="-1" strike="noStrike">
              <a:latin typeface="Arial"/>
            </a:endParaRPr>
          </a:p>
          <a:p>
            <a:pPr lvl="1" marL="763920" indent="-318960">
              <a:lnSpc>
                <a:spcPct val="100000"/>
              </a:lnSpc>
              <a:spcBef>
                <a:spcPts val="1176"/>
              </a:spcBef>
              <a:buClr>
                <a:srgbClr val="000000"/>
              </a:buClr>
              <a:buFont typeface="Arial"/>
              <a:buChar char="−"/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VR (shortly)</a:t>
            </a:r>
            <a:endParaRPr b="0" lang="en-US" sz="2800" spc="-1" strike="noStrike">
              <a:latin typeface="Arial"/>
            </a:endParaRPr>
          </a:p>
          <a:p>
            <a:pPr lvl="1" marL="763920" indent="-318960">
              <a:lnSpc>
                <a:spcPct val="100000"/>
              </a:lnSpc>
              <a:spcBef>
                <a:spcPts val="1176"/>
              </a:spcBef>
              <a:buClr>
                <a:srgbClr val="000000"/>
              </a:buClr>
              <a:buFont typeface="Arial"/>
              <a:buChar char="−"/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Aerodynamics of biological motion</a:t>
            </a:r>
            <a:endParaRPr b="0" lang="en-US" sz="2800" spc="-1" strike="noStrike">
              <a:latin typeface="Arial"/>
            </a:endParaRPr>
          </a:p>
          <a:p>
            <a:pPr lvl="1" marL="763920" indent="-31896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−"/>
            </a:pPr>
            <a:r>
              <a:rPr b="0" i="1" lang="en-US" sz="2800" spc="-12" strike="noStrike">
                <a:solidFill>
                  <a:srgbClr val="000000"/>
                </a:solidFill>
                <a:latin typeface="Arial"/>
                <a:ea typeface="DejaVu Sans"/>
              </a:rPr>
              <a:t>Group work and exercises</a:t>
            </a:r>
            <a:endParaRPr b="0" lang="en-US" sz="2800" spc="-1" strike="noStrike">
              <a:latin typeface="Arial"/>
            </a:endParaRPr>
          </a:p>
          <a:p>
            <a:pPr lvl="1" marL="763920" indent="-31896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−"/>
            </a:pPr>
            <a:r>
              <a:rPr b="0" i="1" lang="en-US" sz="2800" spc="-12" strike="noStrike">
                <a:solidFill>
                  <a:srgbClr val="000000"/>
                </a:solidFill>
                <a:latin typeface="Arial"/>
                <a:ea typeface="DejaVu Sans"/>
              </a:rPr>
              <a:t>Deliveries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4" name="Picture 4" descr=""/>
          <p:cNvPicPr/>
          <p:nvPr/>
        </p:nvPicPr>
        <p:blipFill>
          <a:blip r:embed="rId1"/>
          <a:stretch/>
        </p:blipFill>
        <p:spPr>
          <a:xfrm>
            <a:off x="6343560" y="3473280"/>
            <a:ext cx="3656520" cy="366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490320" y="279000"/>
            <a:ext cx="9114840" cy="97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AERODYNAMICS 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490320" y="279000"/>
            <a:ext cx="9114840" cy="9774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74320" y="1920240"/>
            <a:ext cx="9418680" cy="2584080"/>
          </a:xfrm>
          <a:prstGeom prst="rect">
            <a:avLst/>
          </a:prstGeom>
          <a:blipFill rotWithShape="0">
            <a:blip r:embed="rId2"/>
            <a:stretch>
              <a:fillRect l="-528" t="-950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6" name="Picture 8" descr=""/>
          <p:cNvPicPr/>
          <p:nvPr/>
        </p:nvPicPr>
        <p:blipFill>
          <a:blip r:embed="rId3"/>
          <a:stretch/>
        </p:blipFill>
        <p:spPr>
          <a:xfrm>
            <a:off x="2696400" y="4610880"/>
            <a:ext cx="4702320" cy="278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90320" y="641880"/>
            <a:ext cx="9114840" cy="67608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BATS´ FLYING GATE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8" name="Picture 10" descr=""/>
          <p:cNvPicPr/>
          <p:nvPr/>
        </p:nvPicPr>
        <p:blipFill>
          <a:blip r:embed="rId1"/>
          <a:stretch/>
        </p:blipFill>
        <p:spPr>
          <a:xfrm>
            <a:off x="0" y="3196080"/>
            <a:ext cx="6524280" cy="3071160"/>
          </a:xfrm>
          <a:prstGeom prst="rect">
            <a:avLst/>
          </a:prstGeom>
          <a:ln>
            <a:noFill/>
          </a:ln>
        </p:spPr>
      </p:pic>
      <p:sp>
        <p:nvSpPr>
          <p:cNvPr id="119" name="CustomShape 2"/>
          <p:cNvSpPr/>
          <p:nvPr/>
        </p:nvSpPr>
        <p:spPr>
          <a:xfrm>
            <a:off x="546480" y="1644480"/>
            <a:ext cx="93564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Locomotor kinetics (vertical lift to overcome gravity and thrust to overcome drag) and kinematics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should be to considered together with wing size and shape (bat´s wing is ideal aerofoil), air density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and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angle of the attack (</a:t>
            </a:r>
            <a:r>
              <a:rPr b="1" lang="en-US" sz="1800" spc="-1" strike="noStrike">
                <a:solidFill>
                  <a:srgbClr val="000000"/>
                </a:solidFill>
                <a:latin typeface="Symbol"/>
                <a:ea typeface="DejaVu Sans"/>
              </a:rPr>
              <a:t>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. </a:t>
            </a:r>
            <a:r>
              <a:rPr b="0" lang="en-US" sz="1800" spc="-1" strike="noStrike">
                <a:solidFill>
                  <a:srgbClr val="000000"/>
                </a:solidFill>
                <a:latin typeface="Symbol"/>
                <a:ea typeface="DejaVu Sans"/>
              </a:rPr>
              <a:t>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controls the lift.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Flight locomotion is divided into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upstroke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and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downstroke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, which produced one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wingbeat cycle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0" name="Picture 14" descr=""/>
          <p:cNvPicPr/>
          <p:nvPr/>
        </p:nvPicPr>
        <p:blipFill>
          <a:blip r:embed="rId2"/>
          <a:stretch/>
        </p:blipFill>
        <p:spPr>
          <a:xfrm>
            <a:off x="6572160" y="3972600"/>
            <a:ext cx="3386520" cy="1877400"/>
          </a:xfrm>
          <a:prstGeom prst="rect">
            <a:avLst/>
          </a:prstGeom>
          <a:ln w="324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90320" y="641880"/>
            <a:ext cx="9114840" cy="67608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BATS´ FLYING GATE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448920" y="1836720"/>
            <a:ext cx="4190040" cy="374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Downstroke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(when the wing goes down it opens in the joint similar to an umbrella principle and creates the following 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wing surface become bigger,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drag increases,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thrust decreases, 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ymbol"/>
              <a:buChar char="a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 low speed = 50°;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Symbol"/>
                <a:ea typeface="DejaVu Sans"/>
              </a:rPr>
              <a:t>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 high speed = 10° (in both cases lift is preserved).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A highly streamlined wing would have a high lift coefficient and low drag coefficient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5276880" y="1797120"/>
            <a:ext cx="4570920" cy="31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Upstroke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(when the wing goes up, it bents at the joint 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wing surface become smaller,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lift increases,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thrust increases,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drag decreases, 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ymbol"/>
              <a:buChar char="a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 low speed = -70°;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Symbol"/>
                <a:ea typeface="DejaVu Sans"/>
              </a:rPr>
              <a:t>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 high speed = -10° (in both cases lift is preserved).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A less streamlined wing would have a lower lift coefficient and higher drag coefficient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569880" y="5454720"/>
            <a:ext cx="3258000" cy="179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With </a:t>
            </a: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increase of flight velocity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there is also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Decrease of maximum wingspan,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Increased wingbeat period (the time to complete wingbeat cycle),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Decrease angle of the attack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Decrease lift coefficient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25" name="Formula 5"/>
              <p:cNvSpPr txBox="1"/>
              <p:nvPr/>
            </p:nvSpPr>
            <p:spPr>
              <a:xfrm>
                <a:off x="6584760" y="6445080"/>
                <a:ext cx="977040" cy="609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𝑨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∆</m:t>
                        </m:r>
                        <m:r>
                          <m:t xml:space="preserve">𝑽</m:t>
                        </m:r>
                      </m:num>
                      <m:den>
                        <m:r>
                          <m:t xml:space="preserve">∆</m:t>
                        </m:r>
                        <m:r>
                          <m:t xml:space="preserve">𝑻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26" name="CustomShape 6"/>
          <p:cNvSpPr/>
          <p:nvPr/>
        </p:nvSpPr>
        <p:spPr>
          <a:xfrm>
            <a:off x="6584760" y="6445080"/>
            <a:ext cx="977040" cy="609840"/>
          </a:xfrm>
          <a:prstGeom prst="rect">
            <a:avLst/>
          </a:prstGeom>
          <a:blipFill rotWithShape="0">
            <a:blip r:embed="rId1"/>
            <a:stretch>
              <a:fillRect l="0" t="0" r="0" b="-187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CustomShape 7"/>
          <p:cNvSpPr/>
          <p:nvPr/>
        </p:nvSpPr>
        <p:spPr>
          <a:xfrm>
            <a:off x="5299920" y="5470920"/>
            <a:ext cx="33717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is acceleration,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is the difference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between final velocity and the start velocity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();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is the time duration of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wingbeat cycle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8" name="CustomShape 8"/>
          <p:cNvSpPr/>
          <p:nvPr/>
        </p:nvSpPr>
        <p:spPr>
          <a:xfrm>
            <a:off x="5276880" y="5470920"/>
            <a:ext cx="3417840" cy="973440"/>
          </a:xfrm>
          <a:prstGeom prst="rect">
            <a:avLst/>
          </a:prstGeom>
          <a:blipFill rotWithShape="0">
            <a:blip r:embed="rId2"/>
            <a:stretch>
              <a:fillRect l="-720" t="0" r="0" b="-503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490320" y="641880"/>
            <a:ext cx="9114840" cy="67608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BATS´ FLYING GATE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399960" y="1568520"/>
            <a:ext cx="3258000" cy="179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With </a:t>
            </a: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increase of flight velocity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there is also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Decrease of maximum wingspan,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Increased wingbeat period (the time to complete wingbeat cycle),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Decrease angle of the attack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Decrease lift coefficient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5657760" y="2571840"/>
            <a:ext cx="977040" cy="609840"/>
          </a:xfrm>
          <a:prstGeom prst="rect">
            <a:avLst/>
          </a:prstGeom>
          <a:blipFill rotWithShape="0">
            <a:blip r:embed="rId1"/>
            <a:stretch>
              <a:fillRect l="0" t="0" r="0" b="-187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4591080" y="1582200"/>
            <a:ext cx="3417840" cy="973440"/>
          </a:xfrm>
          <a:prstGeom prst="rect">
            <a:avLst/>
          </a:prstGeom>
          <a:blipFill rotWithShape="0">
            <a:blip r:embed="rId2"/>
            <a:stretch>
              <a:fillRect l="-345" t="-1216" r="0" b="-510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3" name="Picture 9" descr=""/>
          <p:cNvPicPr/>
          <p:nvPr/>
        </p:nvPicPr>
        <p:blipFill>
          <a:blip r:embed="rId3"/>
          <a:stretch/>
        </p:blipFill>
        <p:spPr>
          <a:xfrm>
            <a:off x="1504440" y="3745440"/>
            <a:ext cx="7086240" cy="1171800"/>
          </a:xfrm>
          <a:prstGeom prst="rect">
            <a:avLst/>
          </a:prstGeom>
          <a:ln w="324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134" name="Picture 10" descr=""/>
          <p:cNvPicPr/>
          <p:nvPr/>
        </p:nvPicPr>
        <p:blipFill>
          <a:blip r:embed="rId4"/>
          <a:srcRect l="0" t="0" r="11258" b="0"/>
          <a:stretch/>
        </p:blipFill>
        <p:spPr>
          <a:xfrm>
            <a:off x="2990880" y="5279400"/>
            <a:ext cx="3499560" cy="2129760"/>
          </a:xfrm>
          <a:prstGeom prst="rect">
            <a:avLst/>
          </a:prstGeom>
          <a:ln w="324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90320" y="641880"/>
            <a:ext cx="9114840" cy="67608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BATS´ FLYING GATE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324000" y="1873080"/>
            <a:ext cx="9440640" cy="4708080"/>
          </a:xfrm>
          <a:prstGeom prst="rect">
            <a:avLst/>
          </a:prstGeom>
          <a:blipFill rotWithShape="0">
            <a:blip r:embed="rId1"/>
            <a:stretch>
              <a:fillRect l="-526" t="-516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90320" y="641880"/>
            <a:ext cx="911484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OUTLINES - BIOLOGY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617400" y="1900080"/>
            <a:ext cx="9077760" cy="5354280"/>
          </a:xfrm>
          <a:prstGeom prst="rect">
            <a:avLst/>
          </a:prstGeom>
          <a:blipFill rotWithShape="0">
            <a:blip r:embed="rId1"/>
            <a:stretch>
              <a:fillRect l="-549" t="-457" r="-408" b="-93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490320" y="641880"/>
            <a:ext cx="911484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OUTLINES - AERODYNAMICS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617400" y="1900080"/>
            <a:ext cx="9077760" cy="3933720"/>
          </a:xfrm>
          <a:prstGeom prst="rect">
            <a:avLst/>
          </a:prstGeom>
          <a:blipFill rotWithShape="0">
            <a:blip r:embed="rId1"/>
            <a:stretch>
              <a:fillRect l="-548" t="-617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073520" y="6292800"/>
            <a:ext cx="7948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You have got all data in the tables/figures in the previous slides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90320" y="641880"/>
            <a:ext cx="911484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OUTLINES - AERODYNAMICS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617400" y="1900080"/>
            <a:ext cx="9077760" cy="5354280"/>
          </a:xfrm>
          <a:prstGeom prst="rect">
            <a:avLst/>
          </a:prstGeom>
          <a:blipFill rotWithShape="0">
            <a:blip r:embed="rId1"/>
            <a:stretch>
              <a:fillRect l="-550" t="-457" r="-271" b="-93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90320" y="641880"/>
            <a:ext cx="911484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OUTLINES - BIOLOGY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5" name="Picture 4" descr=""/>
          <p:cNvPicPr/>
          <p:nvPr/>
        </p:nvPicPr>
        <p:blipFill>
          <a:blip r:embed="rId1"/>
          <a:stretch/>
        </p:blipFill>
        <p:spPr>
          <a:xfrm>
            <a:off x="0" y="1719000"/>
            <a:ext cx="7866720" cy="574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90320" y="641880"/>
            <a:ext cx="911484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EXERCISE – 1.1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7" name="Picture 3" descr=""/>
          <p:cNvPicPr/>
          <p:nvPr/>
        </p:nvPicPr>
        <p:blipFill>
          <a:blip r:embed="rId1"/>
          <a:stretch/>
        </p:blipFill>
        <p:spPr>
          <a:xfrm>
            <a:off x="6937920" y="4362480"/>
            <a:ext cx="2742120" cy="3081240"/>
          </a:xfrm>
          <a:prstGeom prst="rect">
            <a:avLst/>
          </a:prstGeom>
          <a:ln>
            <a:noFill/>
          </a:ln>
        </p:spPr>
      </p:pic>
      <p:sp>
        <p:nvSpPr>
          <p:cNvPr id="148" name="CustomShape 2"/>
          <p:cNvSpPr/>
          <p:nvPr/>
        </p:nvSpPr>
        <p:spPr>
          <a:xfrm>
            <a:off x="490320" y="1949400"/>
            <a:ext cx="8822880" cy="369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In Unity: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1.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Create 2 virtual trackables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(2 objects) and make controls for them (so that they are able to move on the scene either with buttons or mouse)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2.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In a T-pose make a calibration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if hands/trackables are stretched to the sides their angle = zero. Calibration should take 5 seconds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3.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Calculate angle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(without using inbuilt Unity angle function)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a) if hands/trackables move up, the angle should be positive (calculated from zero angle)</a:t>
            </a:r>
            <a:br/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b) if hands/trackables move down the angle should be negative (calculated from zero angle)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When delivering export the package from Unity and upload it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Remember to comment! </a:t>
            </a:r>
            <a:br/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In each line - explain in the comments what have you done and why.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532440" y="6597720"/>
            <a:ext cx="7305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Should you consider world or local coordinates when calculating the angle?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90320" y="641880"/>
            <a:ext cx="911484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BATS – WHY BAT?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6" name="Picture 9" descr=""/>
          <p:cNvPicPr/>
          <p:nvPr/>
        </p:nvPicPr>
        <p:blipFill>
          <a:blip r:embed="rId1"/>
          <a:stretch/>
        </p:blipFill>
        <p:spPr>
          <a:xfrm>
            <a:off x="4362480" y="1797120"/>
            <a:ext cx="4304160" cy="560088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704880" y="2025720"/>
            <a:ext cx="3656520" cy="31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Flying mammals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Hand-wing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Morphologically different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body from a human body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(embodiment in VR), but anatomically similar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Biomimicry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490320" y="641880"/>
            <a:ext cx="911484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BREAK !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415440" y="2348280"/>
            <a:ext cx="9264960" cy="37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Picture 8" descr=""/>
          <p:cNvPicPr/>
          <p:nvPr/>
        </p:nvPicPr>
        <p:blipFill>
          <a:blip r:embed="rId1"/>
          <a:stretch/>
        </p:blipFill>
        <p:spPr>
          <a:xfrm>
            <a:off x="246960" y="1873080"/>
            <a:ext cx="9601200" cy="540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90320" y="641880"/>
            <a:ext cx="911484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EXERCISE – 1.2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4" name="Picture 3" descr=""/>
          <p:cNvPicPr/>
          <p:nvPr/>
        </p:nvPicPr>
        <p:blipFill>
          <a:blip r:embed="rId1"/>
          <a:stretch/>
        </p:blipFill>
        <p:spPr>
          <a:xfrm>
            <a:off x="6937920" y="4362480"/>
            <a:ext cx="2742120" cy="308124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415440" y="2348280"/>
            <a:ext cx="9264960" cy="25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Create a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User-Case Diagram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for the flight, taking into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consideration input gestures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444240" y="6521400"/>
            <a:ext cx="45115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As a suggestion: Nclass or Violet: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http://alexdp.free.fr/violetumleditor/page.php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490320" y="641880"/>
            <a:ext cx="911484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EXERCISE – 1.2 - Example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8" name="Picture 3" descr=""/>
          <p:cNvPicPr/>
          <p:nvPr/>
        </p:nvPicPr>
        <p:blipFill>
          <a:blip r:embed="rId1"/>
          <a:stretch/>
        </p:blipFill>
        <p:spPr>
          <a:xfrm>
            <a:off x="8172360" y="196920"/>
            <a:ext cx="1683720" cy="1891800"/>
          </a:xfrm>
          <a:prstGeom prst="rect">
            <a:avLst/>
          </a:prstGeom>
          <a:ln>
            <a:noFill/>
          </a:ln>
        </p:spPr>
      </p:pic>
      <p:pic>
        <p:nvPicPr>
          <p:cNvPr id="159" name="Picture 7" descr=""/>
          <p:cNvPicPr/>
          <p:nvPr/>
        </p:nvPicPr>
        <p:blipFill>
          <a:blip r:embed="rId2"/>
          <a:stretch/>
        </p:blipFill>
        <p:spPr>
          <a:xfrm>
            <a:off x="2590920" y="1873080"/>
            <a:ext cx="4914000" cy="530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490320" y="641880"/>
            <a:ext cx="911484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EXERCISE – 1.3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1" name="Picture 3" descr=""/>
          <p:cNvPicPr/>
          <p:nvPr/>
        </p:nvPicPr>
        <p:blipFill>
          <a:blip r:embed="rId1"/>
          <a:stretch/>
        </p:blipFill>
        <p:spPr>
          <a:xfrm>
            <a:off x="6281640" y="3244680"/>
            <a:ext cx="3389760" cy="3808800"/>
          </a:xfrm>
          <a:prstGeom prst="rect">
            <a:avLst/>
          </a:prstGeom>
          <a:ln>
            <a:noFill/>
          </a:ln>
        </p:spPr>
      </p:pic>
      <p:sp>
        <p:nvSpPr>
          <p:cNvPr id="162" name="CustomShape 2"/>
          <p:cNvSpPr/>
          <p:nvPr/>
        </p:nvSpPr>
        <p:spPr>
          <a:xfrm>
            <a:off x="415440" y="2348280"/>
            <a:ext cx="926496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Create a Class-Diagram out of the User-Case Diagram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453240" y="5460480"/>
            <a:ext cx="687528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As a suggestion for Class-Diagram: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http://nclass.sourceforge.net/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http://people.cs.ksu.edu/~schmidt/501s13/Lectures/VSnotesS.html#0.1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90320" y="641880"/>
            <a:ext cx="911484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EXERCISE – 1.3 - Example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5" name="Picture 3" descr=""/>
          <p:cNvPicPr/>
          <p:nvPr/>
        </p:nvPicPr>
        <p:blipFill>
          <a:blip r:embed="rId1"/>
          <a:stretch/>
        </p:blipFill>
        <p:spPr>
          <a:xfrm>
            <a:off x="8172360" y="196920"/>
            <a:ext cx="1694520" cy="1904040"/>
          </a:xfrm>
          <a:prstGeom prst="rect">
            <a:avLst/>
          </a:prstGeom>
          <a:ln>
            <a:noFill/>
          </a:ln>
        </p:spPr>
      </p:pic>
      <p:pic>
        <p:nvPicPr>
          <p:cNvPr id="166" name="Picture 7" descr=""/>
          <p:cNvPicPr/>
          <p:nvPr/>
        </p:nvPicPr>
        <p:blipFill>
          <a:blip r:embed="rId2"/>
          <a:stretch/>
        </p:blipFill>
        <p:spPr>
          <a:xfrm>
            <a:off x="2413080" y="1568520"/>
            <a:ext cx="5269320" cy="585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490320" y="641880"/>
            <a:ext cx="911484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EXERCISE – 1.4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8" name="Picture 3" descr=""/>
          <p:cNvPicPr/>
          <p:nvPr/>
        </p:nvPicPr>
        <p:blipFill>
          <a:blip r:embed="rId1"/>
          <a:stretch/>
        </p:blipFill>
        <p:spPr>
          <a:xfrm>
            <a:off x="7339680" y="4616280"/>
            <a:ext cx="2378520" cy="2672640"/>
          </a:xfrm>
          <a:prstGeom prst="rect">
            <a:avLst/>
          </a:prstGeom>
          <a:ln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415440" y="2139480"/>
            <a:ext cx="926496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Split your working load and start programming the flight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436320" y="2945160"/>
            <a:ext cx="804420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Inspiration: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https://www.recreationalflying.com/tutorials/groundschool/index.html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https://www.grc.nasa.gov/www/k-12/airplane/forces.html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4"/>
              </a:rPr>
              <a:t>https://www.grc.nasa.gov/www/k-12/VirtualAero/BottleRocket/airplane/forces.html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5"/>
              </a:rPr>
              <a:t>https://www.grc.nasa.gov/www/k-12/UEET/StudentSite/dynamicsofflight.html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6"/>
              </a:rPr>
              <a:t>http://jeb.biologists.org/content/218/5/653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7"/>
              </a:rPr>
              <a:t>http://heli-air.net/2016/02/08/the-ideal-aerofoil/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468000" y="349200"/>
            <a:ext cx="9114840" cy="97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AERODYNAMICS 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468000" y="349200"/>
            <a:ext cx="9114840" cy="9774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795240" y="1935720"/>
            <a:ext cx="8347320" cy="25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Thrust Force ()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is another mechanical force, described by Newton´s third law of motion.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Thrust is the amount needed to accelerate 1 kg of mass at the rate of 1 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Where  - is a rate of change of mass with respect to time,  - is speed of the gasses.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Thrust depends only on the velocity change across the engine.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Thrust is produced only when bat starts flapping the wings.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676800" y="1935720"/>
            <a:ext cx="8584560" cy="3048840"/>
          </a:xfrm>
          <a:prstGeom prst="rect">
            <a:avLst/>
          </a:prstGeom>
          <a:blipFill rotWithShape="0">
            <a:blip r:embed="rId2"/>
            <a:stretch>
              <a:fillRect l="-433" t="-389" r="0" b="-203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490320" y="641880"/>
            <a:ext cx="911484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AERODYNAMICS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621360" y="2090160"/>
            <a:ext cx="880920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Includes several general laws of motion of the gas (mostly air) as well as interaction between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gas and moving bodies in this medium 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main parameters, characterizing air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: 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Temperature, 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Density, 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Pressure.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619560" y="4035600"/>
            <a:ext cx="85701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standard or normal atmosphere for a 0 level is considered to be a mean of a sea level.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If Gravity is neglected it could be assumed that air movement occurs in a horizontal plane,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which means that potential energy of air mass does not change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8" name="Picture 6" descr=""/>
          <p:cNvPicPr/>
          <p:nvPr/>
        </p:nvPicPr>
        <p:blipFill>
          <a:blip r:embed="rId1"/>
          <a:stretch/>
        </p:blipFill>
        <p:spPr>
          <a:xfrm>
            <a:off x="1503360" y="5149800"/>
            <a:ext cx="6802920" cy="223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490320" y="370800"/>
            <a:ext cx="9114840" cy="97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AERODYNAMICS 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490320" y="370800"/>
            <a:ext cx="9114840" cy="9774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842040" y="1873080"/>
            <a:ext cx="83156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airflow around the wing is the following: the mass flow is proportional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 the air density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ρ (kg/)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, the wing area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 (plan surface from above in 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and the airspeed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 (speed m/s)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. This means that mass flow is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ρVS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= kg/s, which comes directly from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Bernoulli gas equation:  where  is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dynamic pressure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or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thrust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.  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490320" y="1873080"/>
            <a:ext cx="9019440" cy="1368360"/>
          </a:xfrm>
          <a:prstGeom prst="rect">
            <a:avLst/>
          </a:prstGeom>
          <a:blipFill rotWithShape="0">
            <a:blip r:embed="rId2"/>
            <a:stretch>
              <a:fillRect l="-551" t="-1799" r="0" b="-179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547920" y="3359520"/>
            <a:ext cx="901656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Airspeed leaving the bottom of the wing is proportional to the flight speed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and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angle of attack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of the wing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α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critical angle of the attack of the wings = 15°, the airflow on the top surface is disrupted,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which means that the lift decreases and is not proportional anymore to the angle of the attack.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 the same time drag increases and the bird can go down like a brick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4" name="Picture 9" descr=""/>
          <p:cNvPicPr/>
          <p:nvPr/>
        </p:nvPicPr>
        <p:blipFill>
          <a:blip r:embed="rId3"/>
          <a:stretch/>
        </p:blipFill>
        <p:spPr>
          <a:xfrm>
            <a:off x="89640" y="5113800"/>
            <a:ext cx="9968400" cy="242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490320" y="641880"/>
            <a:ext cx="911484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VR – WHAT IS IT 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9" name="Picture 3" descr=""/>
          <p:cNvPicPr/>
          <p:nvPr/>
        </p:nvPicPr>
        <p:blipFill>
          <a:blip r:embed="rId1"/>
          <a:stretch/>
        </p:blipFill>
        <p:spPr>
          <a:xfrm>
            <a:off x="490320" y="3397320"/>
            <a:ext cx="5754240" cy="387540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490320" y="1804320"/>
            <a:ext cx="3410280" cy="109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VR  - 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Ultimate communication medium simulated with help of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computer generated images and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visited with VR hardware (Biocca)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" name="CustomShape 3"/>
          <p:cNvSpPr/>
          <p:nvPr/>
        </p:nvSpPr>
        <p:spPr>
          <a:xfrm>
            <a:off x="6724800" y="1804320"/>
            <a:ext cx="3145320" cy="39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Presence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-  a  sense of "being there" (mental concept as a reaction to technological immersion),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always consider laws of physics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Immersion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- how much the user is immersed in the virtual world (physical presence)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Action </a:t>
            </a:r>
            <a:r>
              <a:rPr b="0" lang="en-US" sz="18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Reaction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490320" y="641880"/>
            <a:ext cx="911484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TO CONSIDER (VR APP)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489600" y="1797120"/>
            <a:ext cx="726588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Real-Time Programming (sensory technology based on human perception):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Visual input (binocular vision &amp; cues)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Audio (binaural cues)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Proprioception (movement of the body &amp; gestural inputs)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Touch (haptics)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Vestibular sense (through vision or audio input)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Taste &amp; Smell (way out of our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league atm!)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Interaction (impact with the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environment and feedback)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Digital Narrative principals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(purpose to the VR users)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4" name="Picture 6" descr=""/>
          <p:cNvPicPr/>
          <p:nvPr/>
        </p:nvPicPr>
        <p:blipFill>
          <a:blip r:embed="rId1"/>
          <a:stretch/>
        </p:blipFill>
        <p:spPr>
          <a:xfrm>
            <a:off x="4151880" y="3883680"/>
            <a:ext cx="5713920" cy="321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490320" y="641880"/>
            <a:ext cx="911484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4400" spc="-18" strike="noStrike">
                <a:solidFill>
                  <a:srgbClr val="000000"/>
                </a:solidFill>
                <a:latin typeface="Arial"/>
                <a:ea typeface="DejaVu Sans"/>
              </a:rPr>
              <a:t>HISTORY of Flight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2381400" y="1923120"/>
            <a:ext cx="9264960" cy="429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69800" indent="-301320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Greek Legend About Icarus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7" name="Picture 12" descr=""/>
          <p:cNvPicPr/>
          <p:nvPr/>
        </p:nvPicPr>
        <p:blipFill>
          <a:blip r:embed="rId1"/>
          <a:stretch/>
        </p:blipFill>
        <p:spPr>
          <a:xfrm>
            <a:off x="1063800" y="2648520"/>
            <a:ext cx="7968240" cy="448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490320" y="641880"/>
            <a:ext cx="911484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4400" spc="-18" strike="noStrike">
                <a:solidFill>
                  <a:srgbClr val="000000"/>
                </a:solidFill>
                <a:latin typeface="Arial"/>
                <a:ea typeface="DejaVu Sans"/>
              </a:rPr>
              <a:t>HISTORY of Flight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" name="CustomShape 2"/>
          <p:cNvSpPr/>
          <p:nvPr/>
        </p:nvSpPr>
        <p:spPr>
          <a:xfrm>
            <a:off x="415440" y="1949400"/>
            <a:ext cx="9264960" cy="429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69800" indent="-301320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The first kite - China around 5</a:t>
            </a:r>
            <a:r>
              <a:rPr b="0" lang="en-US" sz="28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th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century B.C. by Mozi and Lu Ban 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0" name="Picture 5" descr=""/>
          <p:cNvPicPr/>
          <p:nvPr/>
        </p:nvPicPr>
        <p:blipFill>
          <a:blip r:embed="rId1"/>
          <a:stretch/>
        </p:blipFill>
        <p:spPr>
          <a:xfrm>
            <a:off x="628560" y="3070080"/>
            <a:ext cx="2446200" cy="3730320"/>
          </a:xfrm>
          <a:prstGeom prst="rect">
            <a:avLst/>
          </a:prstGeom>
          <a:ln>
            <a:noFill/>
          </a:ln>
        </p:spPr>
      </p:pic>
      <p:pic>
        <p:nvPicPr>
          <p:cNvPr id="61" name="Picture 7" descr=""/>
          <p:cNvPicPr/>
          <p:nvPr/>
        </p:nvPicPr>
        <p:blipFill>
          <a:blip r:embed="rId2"/>
          <a:stretch/>
        </p:blipFill>
        <p:spPr>
          <a:xfrm>
            <a:off x="4438800" y="3070080"/>
            <a:ext cx="4989960" cy="373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247680" y="641880"/>
            <a:ext cx="10438200" cy="116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HISTORY - Scientific Background for Physics of Flight </a:t>
            </a:r>
            <a:br/>
            <a:endParaRPr b="0" lang="en-US" sz="3200" spc="-1" strike="noStrike">
              <a:latin typeface="Arial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415440" y="2348280"/>
            <a:ext cx="926496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" name="CustomShape 3"/>
          <p:cNvSpPr/>
          <p:nvPr/>
        </p:nvSpPr>
        <p:spPr>
          <a:xfrm>
            <a:off x="517680" y="1823400"/>
            <a:ext cx="90730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During the renaissance period Leonardo da Vinci studied aerodynamics principles through birds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flight, though his works were unknown for almost 300 centuries.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5" name="Picture 6" descr=""/>
          <p:cNvPicPr/>
          <p:nvPr/>
        </p:nvPicPr>
        <p:blipFill>
          <a:blip r:embed="rId1"/>
          <a:stretch/>
        </p:blipFill>
        <p:spPr>
          <a:xfrm>
            <a:off x="2114640" y="2787480"/>
            <a:ext cx="5866200" cy="439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stomShape 1"/>
          <p:cNvSpPr/>
          <p:nvPr/>
        </p:nvSpPr>
        <p:spPr>
          <a:xfrm>
            <a:off x="247680" y="641880"/>
            <a:ext cx="10438200" cy="116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HISTORY - Scientific Background for Physics of Flight </a:t>
            </a:r>
            <a:br/>
            <a:endParaRPr b="0" lang="en-US" sz="3200" spc="-1" strike="noStrike">
              <a:latin typeface="Arial"/>
            </a:endParaRPr>
          </a:p>
        </p:txBody>
      </p:sp>
      <p:sp>
        <p:nvSpPr>
          <p:cNvPr id="67" name="CustomShape 2"/>
          <p:cNvSpPr/>
          <p:nvPr/>
        </p:nvSpPr>
        <p:spPr>
          <a:xfrm>
            <a:off x="415440" y="2348280"/>
            <a:ext cx="926496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8" name="CustomShape 3"/>
          <p:cNvSpPr/>
          <p:nvPr/>
        </p:nvSpPr>
        <p:spPr>
          <a:xfrm>
            <a:off x="1248480" y="1949040"/>
            <a:ext cx="7597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Fundamental concepts of aerodynamics were first presented in the 18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th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century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9" name="Picture 5" descr=""/>
          <p:cNvPicPr/>
          <p:nvPr/>
        </p:nvPicPr>
        <p:blipFill>
          <a:blip r:embed="rId1"/>
          <a:stretch/>
        </p:blipFill>
        <p:spPr>
          <a:xfrm>
            <a:off x="1114560" y="2863800"/>
            <a:ext cx="7866720" cy="429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3272</TotalTime>
  <Application>LibreOffice/6.0.4.2$Windows_x86 LibreOffice_project/9b0d9b32d5dcda91d2f1a96dc04c645c450872bf</Application>
  <Words>2493</Words>
  <Paragraphs>338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2018-02-26T12:08:15Z</dcterms:created>
  <dc:creator>Martin Kraus</dc:creator>
  <dc:description/>
  <dc:language>en-US</dc:language>
  <cp:lastModifiedBy/>
  <dcterms:modified xsi:type="dcterms:W3CDTF">2019-08-05T00:13:46Z</dcterms:modified>
  <cp:revision>224</cp:revision>
  <dc:subject/>
  <dc:title>AAU, MED8, SPRING 2018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Created">
    <vt:filetime>2014-02-07T00:00:00Z</vt:filetime>
  </property>
  <property fmtid="{D5CDD505-2E9C-101B-9397-08002B2CF9AE}" pid="4" name="Creator">
    <vt:lpwstr>Acrobat PDFMaker 10.1 for Word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astSaved">
    <vt:filetime>2018-02-26T00:00:00Z</vt:filetime>
  </property>
  <property fmtid="{D5CDD505-2E9C-101B-9397-08002B2CF9AE}" pid="8" name="LinksUpToDate">
    <vt:bool>0</vt:bool>
  </property>
  <property fmtid="{D5CDD505-2E9C-101B-9397-08002B2CF9AE}" pid="9" name="MMClips">
    <vt:i4>0</vt:i4>
  </property>
  <property fmtid="{D5CDD505-2E9C-101B-9397-08002B2CF9AE}" pid="10" name="Notes">
    <vt:i4>0</vt:i4>
  </property>
  <property fmtid="{D5CDD505-2E9C-101B-9397-08002B2CF9AE}" pid="11" name="PresentationFormat">
    <vt:lpwstr>Custom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38</vt:i4>
  </property>
</Properties>
</file>